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71" r:id="rId5"/>
    <p:sldId id="257" r:id="rId6"/>
    <p:sldId id="259" r:id="rId7"/>
    <p:sldId id="273" r:id="rId8"/>
    <p:sldId id="279" r:id="rId9"/>
    <p:sldId id="268" r:id="rId10"/>
    <p:sldId id="313" r:id="rId11"/>
    <p:sldId id="297" r:id="rId12"/>
    <p:sldId id="315" r:id="rId13"/>
    <p:sldId id="317" r:id="rId14"/>
    <p:sldId id="314" r:id="rId15"/>
    <p:sldId id="276" r:id="rId16"/>
    <p:sldId id="316" r:id="rId17"/>
    <p:sldId id="267" r:id="rId18"/>
    <p:sldId id="260" r:id="rId19"/>
    <p:sldId id="262" r:id="rId20"/>
    <p:sldId id="296" r:id="rId21"/>
    <p:sldId id="266" r:id="rId22"/>
    <p:sldId id="269" r:id="rId23"/>
    <p:sldId id="258" r:id="rId24"/>
    <p:sldId id="280" r:id="rId25"/>
    <p:sldId id="278" r:id="rId26"/>
    <p:sldId id="272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118" autoAdjust="0"/>
    <p:restoredTop sz="94624" autoAdjust="0"/>
  </p:normalViewPr>
  <p:slideViewPr>
    <p:cSldViewPr>
      <p:cViewPr varScale="1">
        <p:scale>
          <a:sx n="69" d="100"/>
          <a:sy n="69" d="100"/>
        </p:scale>
        <p:origin x="-1422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CF16-5B04-4A95-8348-021534F03073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CF5CA7-E276-4A08-86D9-253432E97B1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F5CA7-E276-4A08-86D9-253432E97B18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I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F65D58AF-D736-47D0-BBA1-8B5370104610}" type="datetime1">
              <a:rPr lang="en-US" smtClean="0"/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F255C-3B41-433E-B0A0-05529668A3FA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86F51-5506-49BA-8BDC-817DE156B769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D9E1032-2807-43FD-9451-C76BCB9FF7EE}" type="datetime1">
              <a:rPr lang="en-US" smtClean="0"/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762683B7-1503-4F5B-A8D3-DC5A4BC15E4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D6491-51B8-43AA-B504-FB928899962D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E10E-002B-44ED-8119-3E56A34323BA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0E013DBB-A568-4430-82FB-E2E0A803EC56}" type="datetime1">
              <a:rPr lang="en-US" smtClean="0"/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4F504-D2BE-47D7-8CE1-9B00ECC9A356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CCD15CA-463B-47D9-BCA1-9B6DED0495AD}" type="datetime1">
              <a:rPr lang="en-US" smtClean="0"/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3458CCD-1324-40D1-97C3-85471E88C274}" type="datetime1">
              <a:rPr lang="en-US" smtClean="0"/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DB99963E-F608-4BD8-A5A5-09B1FCE6107A}" type="slidenum">
              <a:rPr lang="en-US" smtClean="0"/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  <a:p>
            <a:pPr lvl="1" eaLnBrk="1" latinLnBrk="0" hangingPunct="1"/>
            <a:r>
              <a:rPr kumimoji="0" lang="en-US" smtClean="0"/>
              <a:t>Second level</a:t>
            </a:r>
            <a:endParaRPr kumimoji="0" lang="en-US" smtClean="0"/>
          </a:p>
          <a:p>
            <a:pPr lvl="2" eaLnBrk="1" latinLnBrk="0" hangingPunct="1"/>
            <a:r>
              <a:rPr kumimoji="0" lang="en-US" smtClean="0"/>
              <a:t>Third level</a:t>
            </a:r>
            <a:endParaRPr kumimoji="0" lang="en-US" smtClean="0"/>
          </a:p>
          <a:p>
            <a:pPr lvl="3" eaLnBrk="1" latinLnBrk="0" hangingPunct="1"/>
            <a:r>
              <a:rPr kumimoji="0" lang="en-US" smtClean="0"/>
              <a:t>Fourth level</a:t>
            </a:r>
            <a:endParaRPr kumimoji="0" lang="en-US" smtClean="0"/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83463105-D3BE-49C1-8E3B-1D78C36CEDAD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DB99963E-F608-4BD8-A5A5-09B1FCE6107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 panose="05000000000000000000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 panose="05020102010507070707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 panose="05020102010507070707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1535" y="278765"/>
            <a:ext cx="7734300" cy="2720975"/>
          </a:xfrm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Electromyography-Based Hand Gesture Recognition System for</a:t>
            </a:r>
            <a:b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Upper Limb Amputees</a:t>
            </a:r>
            <a:endParaRPr lang="en-US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3"/>
          <p:cNvSpPr/>
          <p:nvPr>
            <p:ph type="subTitle" idx="1"/>
          </p:nvPr>
        </p:nvSpPr>
        <p:spPr>
          <a:xfrm>
            <a:off x="2072005" y="4606290"/>
            <a:ext cx="7010400" cy="2177415"/>
          </a:xfrm>
        </p:spPr>
        <p:txBody>
          <a:bodyPr>
            <a:normAutofit/>
          </a:bodyPr>
          <a:p>
            <a:r>
              <a:rPr lang="en-IN" alt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N" altLang="en-US" sz="16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GUIDED BY,                                                                                PRESENTED BY,</a:t>
            </a:r>
            <a:endParaRPr lang="en-IN" altLang="en-US" sz="1600" b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6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SHERIN PETER.                                                                               ANTONY JOSE.</a:t>
            </a:r>
            <a:endParaRPr lang="en-IN" altLang="en-US" sz="1600" b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6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ASST.PROFESSOR.                                                COLLEGE OF ENGINEERING                                                         COLLEGE OF ENGINEERING                                                               POONJAR.</a:t>
            </a:r>
            <a:endParaRPr lang="en-IN" altLang="en-US" sz="1600" b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sz="16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POONJAR .                                                                                         .</a:t>
            </a:r>
            <a:endParaRPr lang="en-IN" altLang="en-US" sz="1600" b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altLang="en-US" sz="1600" b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0800"/>
            <a:ext cx="7467600" cy="1058545"/>
          </a:xfrm>
        </p:spPr>
        <p:txBody>
          <a:bodyPr/>
          <a:p>
            <a:r>
              <a:rPr lang="en-IN" altLang="en-US"/>
              <a:t>               </a:t>
            </a:r>
            <a:r>
              <a:rPr lang="en-IN" altLang="en-US" sz="4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DSP PROCESSOR</a:t>
            </a:r>
            <a:endParaRPr lang="en-IN" altLang="en-US" sz="40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32 bit DSP Processor with ARM Cortex-M4 core.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Four time domain features and LDA classifiers. 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To process the signal digitally.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p>
            <a:r>
              <a:rPr lang="en-IN" altLang="en-US">
                <a:solidFill>
                  <a:schemeClr val="tx1"/>
                </a:solidFill>
              </a:rPr>
              <a:t>9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565" y="189865"/>
            <a:ext cx="7468235" cy="647065"/>
          </a:xfrm>
        </p:spPr>
        <p:txBody>
          <a:bodyPr>
            <a:normAutofit fontScale="90000"/>
          </a:bodyPr>
          <a:p>
            <a:r>
              <a:rPr lang="en-IN" altLang="en-US"/>
              <a:t>                </a:t>
            </a:r>
            <a:r>
              <a:rPr lang="en-IN" altLang="en-US" sz="4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ARM CORTEX M4</a:t>
            </a:r>
            <a:endParaRPr lang="en-IN" altLang="en-US" sz="40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8160766" y="5733415"/>
            <a:ext cx="609600" cy="521208"/>
          </a:xfrm>
        </p:spPr>
        <p:txBody>
          <a:bodyPr/>
          <a:p>
            <a:r>
              <a:rPr lang="en-IN" altLang="en-US">
                <a:solidFill>
                  <a:schemeClr val="tx1"/>
                </a:solidFill>
              </a:rPr>
              <a:t>10</a:t>
            </a:r>
            <a:endParaRPr lang="en-IN" altLang="en-US">
              <a:solidFill>
                <a:schemeClr val="tx1"/>
              </a:solidFill>
            </a:endParaRPr>
          </a:p>
        </p:txBody>
      </p:sp>
      <p:pic>
        <p:nvPicPr>
          <p:cNvPr id="9" name="Content Placeholder 8" descr="Screenshot_2019-09-15-18-17-26-16[1]"/>
          <p:cNvPicPr>
            <a:picLocks noChangeAspect="1"/>
          </p:cNvPicPr>
          <p:nvPr>
            <p:ph sz="quarter" idx="1"/>
          </p:nvPr>
        </p:nvPicPr>
        <p:blipFill>
          <a:blip r:embed="rId1"/>
          <a:srcRect l="3235" t="35799" r="1892" b="22504"/>
          <a:stretch>
            <a:fillRect/>
          </a:stretch>
        </p:blipFill>
        <p:spPr>
          <a:xfrm>
            <a:off x="456565" y="925830"/>
            <a:ext cx="7704455" cy="55568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14960" y="20320"/>
            <a:ext cx="8091805" cy="1582420"/>
          </a:xfrm>
        </p:spPr>
        <p:txBody>
          <a:bodyPr>
            <a:normAutofit fontScale="90000"/>
          </a:bodyPr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IN" altLang="en-US" sz="4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SPECIFICATION OF AFE AND DSP</a:t>
            </a:r>
            <a:b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p>
            <a:r>
              <a:rPr lang="en-IN" altLang="en-US">
                <a:solidFill>
                  <a:schemeClr val="tx1"/>
                </a:solidFill>
              </a:rPr>
              <a:t>11</a:t>
            </a:r>
            <a:endParaRPr lang="en-IN" altLang="en-US">
              <a:solidFill>
                <a:schemeClr val="tx1"/>
              </a:solidFill>
            </a:endParaRPr>
          </a:p>
        </p:txBody>
      </p:sp>
      <p:graphicFrame>
        <p:nvGraphicFramePr>
          <p:cNvPr id="9" name="Table 8"/>
          <p:cNvGraphicFramePr/>
          <p:nvPr/>
        </p:nvGraphicFramePr>
        <p:xfrm>
          <a:off x="1272540" y="1701800"/>
          <a:ext cx="5336540" cy="1219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8270"/>
                <a:gridCol w="2668270"/>
              </a:tblGrid>
              <a:tr h="4546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   AFE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IN" altLang="en-US"/>
                    </a:p>
                  </a:txBody>
                  <a:tcPr/>
                </a:tc>
              </a:tr>
              <a:tr h="764540">
                <a:tc>
                  <a:txBody>
                    <a:bodyPr/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Number of channels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power consumption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input noise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acquisiton frequency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8 Differential input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15 mw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0.82 uv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1khz</a:t>
                      </a:r>
                      <a:endParaRPr lang="en-I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/>
          <p:nvPr/>
        </p:nvGraphicFramePr>
        <p:xfrm>
          <a:off x="902970" y="4227195"/>
          <a:ext cx="5706110" cy="17037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5905"/>
                <a:gridCol w="2910205"/>
              </a:tblGrid>
              <a:tr h="5149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DSP Processor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IN" altLang="en-US"/>
                    </a:p>
                  </a:txBody>
                  <a:tcPr/>
                </a:tc>
              </a:tr>
              <a:tr h="1188720">
                <a:tc>
                  <a:txBody>
                    <a:bodyPr/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Core type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Voltage Range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OperatingFrequency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Temperture Range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Arm Cortex M4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1.71 to 3.6 V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150 MHZ</a:t>
                      </a:r>
                      <a:endParaRPr lang="en-IN" altLang="en-US"/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/>
                        <a:t>-40 to 85c</a:t>
                      </a:r>
                      <a:endParaRPr lang="en-I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725" y="-92710"/>
            <a:ext cx="8399145" cy="1050925"/>
          </a:xfrm>
        </p:spPr>
        <p:txBody>
          <a:bodyPr>
            <a:normAutofit/>
          </a:bodyPr>
          <a:lstStyle/>
          <a:p>
            <a:r>
              <a:rPr lang="en-IN" altLang="en-US" sz="4000"/>
              <a:t>  </a:t>
            </a:r>
            <a:r>
              <a:rPr lang="en-IN" altLang="en-US" sz="4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LDA CLASSIFIER ALGORITHM</a:t>
            </a:r>
            <a:endParaRPr lang="en-IN" altLang="en-US" sz="40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12</a:t>
            </a:r>
            <a:endParaRPr lang="en-IN" altLang="en-US">
              <a:solidFill>
                <a:schemeClr val="tx1"/>
              </a:solidFill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sz="quarter" idx="1"/>
          </p:nvPr>
        </p:nvPicPr>
        <p:blipFill>
          <a:blip r:embed="rId1"/>
          <a:stretch>
            <a:fillRect/>
          </a:stretch>
        </p:blipFill>
        <p:spPr>
          <a:xfrm>
            <a:off x="617855" y="1136650"/>
            <a:ext cx="7155180" cy="4627245"/>
          </a:xfrm>
          <a:prstGeom prst="rect">
            <a:avLst/>
          </a:prstGeom>
        </p:spPr>
      </p:pic>
      <p:graphicFrame>
        <p:nvGraphicFramePr>
          <p:cNvPr id="7" name="Table 6"/>
          <p:cNvGraphicFramePr/>
          <p:nvPr/>
        </p:nvGraphicFramePr>
        <p:xfrm>
          <a:off x="1548130" y="5981065"/>
          <a:ext cx="6400165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0165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Implementation of the LDA classifier algorithm for training in the DSP processo</a:t>
                      </a:r>
                      <a:r>
                        <a:rPr lang="en-IN" altLang="en-US">
                          <a:solidFill>
                            <a:schemeClr val="tx1"/>
                          </a:solidFill>
                        </a:rPr>
                        <a:t>r.</a:t>
                      </a:r>
                      <a:endParaRPr lang="en-I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610" y="-41275"/>
            <a:ext cx="7467600" cy="1369695"/>
          </a:xfrm>
        </p:spPr>
        <p:txBody>
          <a:bodyPr>
            <a:normAutofit/>
          </a:bodyPr>
          <a:p>
            <a:r>
              <a:rPr lang="en-IN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altLang="en-US" sz="40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83540" y="1106170"/>
            <a:ext cx="7467600" cy="4646295"/>
          </a:xfrm>
        </p:spPr>
        <p:txBody>
          <a:bodyPr/>
          <a:p>
            <a:endParaRPr lang="en-IN" altLang="en-US"/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Used for clinical measurment.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EMG signal accquiring from skin.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AG-AGCL catches current eaisly.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>
          <a:xfrm>
            <a:off x="8142986" y="5734050"/>
            <a:ext cx="609600" cy="521208"/>
          </a:xfrm>
        </p:spPr>
        <p:txBody>
          <a:bodyPr/>
          <a:p>
            <a:r>
              <a:rPr lang="en-IN" altLang="en-US">
                <a:solidFill>
                  <a:schemeClr val="tx1"/>
                </a:solidFill>
              </a:rPr>
              <a:t>13</a:t>
            </a:r>
            <a:endParaRPr lang="en-IN" altLang="en-US">
              <a:solidFill>
                <a:schemeClr val="tx1"/>
              </a:solidFill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52170" y="399415"/>
            <a:ext cx="743902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IN" altLang="en-US" sz="4000" b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AG-AGCL ELECTRODE BAND</a:t>
            </a:r>
            <a:endParaRPr lang="en-IN" altLang="en-US" sz="40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595"/>
            <a:ext cx="7467600" cy="890905"/>
          </a:xfrm>
        </p:spPr>
        <p:txBody>
          <a:bodyPr>
            <a:noAutofit/>
          </a:bodyPr>
          <a:lstStyle/>
          <a:p>
            <a:pPr algn="ctr"/>
            <a:r>
              <a:rPr lang="en-IN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ADJUSTABLE ARM BAND</a:t>
            </a:r>
            <a:endParaRPr lang="en-I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14</a:t>
            </a:r>
            <a:endParaRPr lang="en-IN" altLang="en-US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quarter" idx="1"/>
          </p:nvPr>
        </p:nvPicPr>
        <p:blipFill>
          <a:blip r:embed="rId1"/>
          <a:stretch>
            <a:fillRect/>
          </a:stretch>
        </p:blipFill>
        <p:spPr>
          <a:xfrm>
            <a:off x="1342390" y="1652905"/>
            <a:ext cx="6102985" cy="3442335"/>
          </a:xfrm>
          <a:prstGeom prst="rect">
            <a:avLst/>
          </a:prstGeom>
        </p:spPr>
      </p:pic>
      <p:graphicFrame>
        <p:nvGraphicFramePr>
          <p:cNvPr id="6" name="Table 5"/>
          <p:cNvGraphicFramePr/>
          <p:nvPr/>
        </p:nvGraphicFramePr>
        <p:xfrm>
          <a:off x="625475" y="5622290"/>
          <a:ext cx="6400165" cy="38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01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Adjustable Ag-AgCl electrode band for the forearm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745" y="-25400"/>
            <a:ext cx="7543800" cy="986790"/>
          </a:xfrm>
        </p:spPr>
        <p:txBody>
          <a:bodyPr>
            <a:normAutofit fontScale="90000"/>
          </a:bodyPr>
          <a:lstStyle/>
          <a:p>
            <a:pPr algn="ctr"/>
            <a:r>
              <a:rPr lang="en-IN" alt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comparison with existing method</a:t>
            </a:r>
            <a:endParaRPr lang="en-I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15</a:t>
            </a:r>
            <a:endParaRPr lang="en-IN" altLang="en-US">
              <a:solidFill>
                <a:schemeClr val="tx1"/>
              </a:solidFill>
            </a:endParaRPr>
          </a:p>
        </p:txBody>
      </p:sp>
      <p:graphicFrame>
        <p:nvGraphicFramePr>
          <p:cNvPr id="11" name="Content Placeholder 10"/>
          <p:cNvGraphicFramePr/>
          <p:nvPr>
            <p:ph sz="quarter" idx="2"/>
          </p:nvPr>
        </p:nvGraphicFramePr>
        <p:xfrm>
          <a:off x="330835" y="1493520"/>
          <a:ext cx="2943860" cy="42405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3860"/>
              </a:tblGrid>
              <a:tr h="6019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PARAMETER</a:t>
                      </a:r>
                      <a:endParaRPr lang="en-IN" altLang="en-US"/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3638550">
                <a:tc>
                  <a:txBody>
                    <a:bodyPr/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System implemented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Training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Testing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Amputee considered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Clssifier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Gesture state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gesture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channel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 (mean)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Power consumption 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" name="Content Placeholder 13"/>
          <p:cNvGraphicFramePr/>
          <p:nvPr>
            <p:ph sz="quarter" idx="4"/>
          </p:nvPr>
        </p:nvGraphicFramePr>
        <p:xfrm>
          <a:off x="3274695" y="1493520"/>
          <a:ext cx="2313305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3305"/>
              </a:tblGrid>
              <a:tr h="6673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EXISTING METHOD</a:t>
                      </a:r>
                      <a:endParaRPr lang="en-IN" altLang="en-US"/>
                    </a:p>
                  </a:txBody>
                  <a:tcPr vert="horz"/>
                </a:tc>
              </a:tr>
              <a:tr h="3538855">
                <a:tc>
                  <a:txBody>
                    <a:bodyPr/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Computer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Off-line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On-line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SVM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Hold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90%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  <a:alpha val="94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" name="Table 14"/>
          <p:cNvGraphicFramePr/>
          <p:nvPr/>
        </p:nvGraphicFramePr>
        <p:xfrm>
          <a:off x="5588000" y="1493520"/>
          <a:ext cx="2867660" cy="4204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7660"/>
              </a:tblGrid>
              <a:tr h="7162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PROPOSED METHOD</a:t>
                      </a:r>
                      <a:endParaRPr lang="en-IN" altLang="en-US"/>
                    </a:p>
                  </a:txBody>
                  <a:tcPr/>
                </a:tc>
              </a:tr>
              <a:tr h="3488690">
                <a:tc>
                  <a:txBody>
                    <a:bodyPr/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Embedded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on-line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on-line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LDA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Transient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94.14%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Clr>
                          <a:srgbClr val="FE8637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 sz="20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26.6mw</a:t>
                      </a:r>
                      <a:endParaRPr lang="en-IN" altLang="en-US" sz="20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IN" alt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ANALYSIS</a:t>
            </a:r>
            <a:endParaRPr lang="en-I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61670" y="1813560"/>
            <a:ext cx="7467600" cy="4873752"/>
          </a:xfrm>
        </p:spPr>
        <p:txBody>
          <a:bodyPr>
            <a:normAutofit/>
          </a:bodyPr>
          <a:lstStyle/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result is analysed based on evaluation of two cases 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 one-the PR rate for the amputies is 92% represented by confusion matrices.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Case two- Tansradial amputee the mean clasification accuracy is 94.14% 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his system can work in the real-tim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environment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From the analysis,  the proposed system is capable to perform training and testing online the classification accuracy 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also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over the existing system 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16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r>
              <a:rPr lang="en-IN" altLang="en-US">
                <a:solidFill>
                  <a:schemeClr val="tx1"/>
                </a:solidFill>
              </a:rPr>
              <a:t>17</a:t>
            </a:r>
            <a:endParaRPr lang="en-IN" altLang="en-US">
              <a:solidFill>
                <a:schemeClr val="tx1"/>
              </a:solidFill>
            </a:endParaRPr>
          </a:p>
        </p:txBody>
      </p:sp>
      <p:graphicFrame>
        <p:nvGraphicFramePr>
          <p:cNvPr id="4" name="Table 3"/>
          <p:cNvGraphicFramePr/>
          <p:nvPr/>
        </p:nvGraphicFramePr>
        <p:xfrm>
          <a:off x="180340" y="368935"/>
          <a:ext cx="82296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1110"/>
                <a:gridCol w="2747010"/>
                <a:gridCol w="2951480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SUBECT TYPE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CLASSFICATION ACCURACY IN %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1188720">
                <a:tc>
                  <a:txBody>
                    <a:bodyPr/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 1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 2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 3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Sub 4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Healthy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Healthy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Healthy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Amputee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97.6%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94.5%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97.5%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92.0%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/>
          <p:nvPr/>
        </p:nvGraphicFramePr>
        <p:xfrm>
          <a:off x="222885" y="2929255"/>
          <a:ext cx="7907020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4320"/>
                <a:gridCol w="789305"/>
                <a:gridCol w="1098550"/>
                <a:gridCol w="843915"/>
                <a:gridCol w="781685"/>
                <a:gridCol w="856615"/>
                <a:gridCol w="989330"/>
                <a:gridCol w="1003300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ACTIVITIE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 1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 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 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 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 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 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   AVG</a:t>
                      </a: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IN" altLang="en-US"/>
                    </a:p>
                  </a:txBody>
                  <a:tcPr/>
                </a:tc>
              </a:tr>
              <a:tr h="1737360">
                <a:tc>
                  <a:txBody>
                    <a:bodyPr/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Sub 1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Sub 2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Sub 3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Sub 4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 marL="285750" indent="-285750">
                        <a:buClr>
                          <a:srgbClr val="F19E91"/>
                        </a:buClr>
                        <a:buSzPct val="70000"/>
                        <a:buFont typeface="Segoe UI" panose="020B0502040204020203" charset="0"/>
                        <a:buChar char="O"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(amp.)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86.6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96.3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86.6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93.3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96.6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86.6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93.3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93.3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93.3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94.98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97.75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92.20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91.65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/>
          <p:nvPr/>
        </p:nvGraphicFramePr>
        <p:xfrm>
          <a:off x="7251700" y="3175"/>
          <a:ext cx="1487170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7170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CASE ONE</a:t>
                      </a:r>
                      <a:endParaRPr lang="en-IN" altLang="en-US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/>
          <p:nvPr/>
        </p:nvGraphicFramePr>
        <p:xfrm>
          <a:off x="7012305" y="2442210"/>
          <a:ext cx="1726565" cy="38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65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CASE TWO</a:t>
                      </a:r>
                      <a:endParaRPr lang="en-IN" altLang="en-US" b="1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0070" y="57785"/>
            <a:ext cx="7467600" cy="1342390"/>
          </a:xfrm>
        </p:spPr>
        <p:txBody>
          <a:bodyPr>
            <a:noAutofit/>
          </a:bodyPr>
          <a:lstStyle/>
          <a:p>
            <a:pPr algn="ctr"/>
            <a:r>
              <a:rPr lang="en-IN" alt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ACTIVITIES PERFORMED BY THE SUBJECT</a:t>
            </a:r>
            <a:endParaRPr lang="en-I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18</a:t>
            </a:r>
            <a:endParaRPr lang="en-IN" altLang="en-US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quarter" idx="1"/>
          </p:nvPr>
        </p:nvPicPr>
        <p:blipFill>
          <a:blip r:embed="rId1"/>
          <a:stretch>
            <a:fillRect/>
          </a:stretch>
        </p:blipFill>
        <p:spPr>
          <a:xfrm>
            <a:off x="1109980" y="1640840"/>
            <a:ext cx="6678295" cy="3575685"/>
          </a:xfrm>
          <a:prstGeom prst="rect">
            <a:avLst/>
          </a:prstGeom>
        </p:spPr>
      </p:pic>
      <p:graphicFrame>
        <p:nvGraphicFramePr>
          <p:cNvPr id="6" name="Table 5"/>
          <p:cNvGraphicFramePr/>
          <p:nvPr/>
        </p:nvGraphicFramePr>
        <p:xfrm>
          <a:off x="2133600" y="5400675"/>
          <a:ext cx="5894070" cy="12103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4070"/>
              </a:tblGrid>
              <a:tr h="12103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Activities performed by the subjects including cylindrical and spherical grasp: (a) (</a:t>
                      </a:r>
                      <a:r>
                        <a:rPr lang="en-IN" altLang="en-US">
                          <a:solidFill>
                            <a:schemeClr val="tx1"/>
                          </a:solidFill>
                        </a:rPr>
                        <a:t>act1(rest)</a:t>
                      </a:r>
                      <a:r>
                        <a:rPr lang="en-US">
                          <a:solidFill>
                            <a:schemeClr val="tx1"/>
                          </a:solidFill>
                        </a:rPr>
                        <a:t>), (b) (act </a:t>
                      </a:r>
                      <a:r>
                        <a:rPr lang="en-IN" altLang="en-US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>
                          <a:solidFill>
                            <a:schemeClr val="tx1"/>
                          </a:solidFill>
                        </a:rPr>
                        <a:t>), (c) (act </a:t>
                      </a:r>
                      <a:r>
                        <a:rPr lang="en-IN" altLang="en-US">
                          <a:solidFill>
                            <a:schemeClr val="tx1"/>
                          </a:solidFill>
                        </a:rPr>
                        <a:t>3</a:t>
                      </a:r>
                      <a:r>
                        <a:rPr lang="en-US">
                          <a:solidFill>
                            <a:schemeClr val="tx1"/>
                          </a:solidFill>
                        </a:rPr>
                        <a:t>), (d) (act </a:t>
                      </a:r>
                      <a:r>
                        <a:rPr lang="en-IN" altLang="en-US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en-US">
                          <a:solidFill>
                            <a:schemeClr val="tx1"/>
                          </a:solidFill>
                        </a:rPr>
                        <a:t>), (e) (act </a:t>
                      </a:r>
                      <a:r>
                        <a:rPr lang="en-IN" altLang="en-US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en-US">
                          <a:solidFill>
                            <a:schemeClr val="tx1"/>
                          </a:solidFill>
                        </a:rPr>
                        <a:t>),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  <a:p>
                      <a:pPr>
                        <a:buNone/>
                      </a:pPr>
                      <a:r>
                        <a:rPr lang="en-US">
                          <a:solidFill>
                            <a:schemeClr val="tx1"/>
                          </a:solidFill>
                        </a:rPr>
                        <a:t>and (f) (act </a:t>
                      </a:r>
                      <a:r>
                        <a:rPr lang="en-IN" altLang="en-US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en-IN" altLang="en-US">
                          <a:solidFill>
                            <a:schemeClr val="tx1"/>
                          </a:solidFill>
                        </a:rPr>
                        <a:t>).</a:t>
                      </a:r>
                      <a:endParaRPr lang="en-IN" alt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64782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  <a:endParaRPr lang="en-US" sz="4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63700"/>
            <a:ext cx="7672070" cy="4591685"/>
          </a:xfrm>
        </p:spPr>
        <p:txBody>
          <a:bodyPr>
            <a:normAutofit lnSpcReduction="20000"/>
          </a:bodyPr>
          <a:lstStyle/>
          <a:p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ABSTRACT.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LITERTURE SURVEY.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FLOW CHART.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WITH EXISTING METHOD.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 ANALYSIS.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ONCLUSION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1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US" sz="4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70865" y="1841500"/>
            <a:ext cx="7467600" cy="4873752"/>
          </a:xfrm>
        </p:spPr>
        <p:txBody>
          <a:bodyPr/>
          <a:lstStyle/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EMG signal pattern recognisation(PR) is used for prosthetic development in biomedical industries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cost and portable prosthtic can developed for amputees.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19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98"/>
            <a:ext cx="7467600" cy="1143000"/>
          </a:xfrm>
        </p:spPr>
        <p:txBody>
          <a:bodyPr>
            <a:noAutofit/>
          </a:bodyPr>
          <a:lstStyle/>
          <a:p>
            <a:pPr algn="ctr"/>
            <a:r>
              <a:rPr lang="en-IN" alt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  <a:endParaRPr lang="en-I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59080" y="1600200"/>
            <a:ext cx="8190865" cy="4234815"/>
          </a:xfrm>
        </p:spPr>
        <p:txBody>
          <a:bodyPr/>
          <a:lstStyle/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Human-machine interaction 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is established 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 medical diagnostics. 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AI&amp;Machine learning techniques can be easily employed in prosthetic development.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Prosthetics of any body parts can be artificially employed with low cost and accuraccy with better eficiency.       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altLang="en-US" dirty="0" smtClean="0">
              <a:sym typeface="+mn-ea"/>
            </a:endParaRPr>
          </a:p>
          <a:p>
            <a:pPr marL="0" indent="0" algn="just">
              <a:buNone/>
            </a:pPr>
            <a:endParaRPr lang="en-IN" altLang="en-US" dirty="0" smtClean="0"/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20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565" y="-179387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4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1371600"/>
            <a:ext cx="7467600" cy="4873752"/>
          </a:xfrm>
        </p:spPr>
        <p:txBody>
          <a:bodyPr>
            <a:normAutofit/>
          </a:bodyPr>
          <a:lstStyle/>
          <a:p>
            <a:pPr algn="just">
              <a:buNone/>
            </a:pPr>
            <a:endParaRPr lang="en-US" dirty="0" smtClean="0"/>
          </a:p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rm gesture recognition system is presented for the amputees.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can be utilized for myoelectric prosthetic control with above 91% of accuracy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LDA classifier are incorporated within the DSP processor. grasping motion can decode 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75 ms 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system has light weigh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17.5 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battery power support up to 40 Hrs.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low-power applications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21</a:t>
            </a:r>
            <a:endParaRPr lang="en-IN" altLang="en-US">
              <a:solidFill>
                <a:schemeClr val="tx1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480" y="-152082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sz="4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11480" y="1204595"/>
            <a:ext cx="7718425" cy="5475605"/>
          </a:xfrm>
        </p:spPr>
        <p:txBody>
          <a:bodyPr>
            <a:noAutofit/>
          </a:bodyPr>
          <a:lstStyle/>
          <a:p>
            <a:pPr algn="just">
              <a:buNone/>
            </a:pPr>
            <a:endParaRPr lang="en-US" dirty="0" smtClean="0"/>
          </a:p>
          <a:p>
            <a:pPr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S. Benatti et al., “A versatile embedded platform for EMG acquisition and gesture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recognition,” TBioCAS, vol. 9, no. 5, pp. 620–630, 2015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S. Lee, M.-O. Kim, T. Kang, J. Park, and Y. Choi, “Knit band sensor for myoelectric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control of surface EMG-based prosthetic hand,” IEEE Sensors J., vol. 18, no. 20,pp. 8578–8586,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Oct. 2018.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S. Pancholi and R. Agarwal “Development of low cost EMG data acquisition system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for Arm Activities Recognition,” in Proc. IEEE Int. Conf. Adv. Comput., Commun.Inform., 2016, pp. 2465–2469.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None/>
            </a:pP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22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60" y="1571625"/>
            <a:ext cx="7467600" cy="1905000"/>
          </a:xfrm>
        </p:spPr>
        <p:txBody>
          <a:bodyPr>
            <a:noAutofit/>
          </a:bodyPr>
          <a:lstStyle/>
          <a:p>
            <a:pPr algn="ctr"/>
            <a:r>
              <a:rPr lang="en-US" sz="44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44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23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655" y="232093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en-IN" altLang="en-US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US" sz="4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62610" y="1814830"/>
            <a:ext cx="7439025" cy="4887595"/>
          </a:xfrm>
        </p:spPr>
        <p:txBody>
          <a:bodyPr/>
          <a:lstStyle/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present a low power,portable embeded platform for arm gesture recognition of amputees.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 EMG signals decoding.   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ADS1298 as AFE which accure 8 channel EMG signals simultaneously.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 testing in RTE we use Transradial amputee,six activities for EMG PR experement,two cases in dsp processor. 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(Future extration in DSP ,testing off- line) and (training and testing with dsp).</a:t>
            </a: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2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308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4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42110"/>
            <a:ext cx="7771130" cy="486918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endParaRPr lang="en-IN" alt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Segoe UI" panose="020B0502040204020203" charset="0"/>
              <a:buChar char="O"/>
            </a:pP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EMG measure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neuro muscular activities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control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for 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prosthetic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Segoe UI" panose="020B0502040204020203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EMG signals can be decoded using PR methods.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Segoe UI" panose="020B0502040204020203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EMG electrodes 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the residual limb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Segoe UI" panose="020B0502040204020203" charset="0"/>
              <a:buChar char="O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echnique is utilized in the embedded platfor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Segoe UI" panose="020B0502040204020203" charset="0"/>
              <a:buChar char="O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LDA clssifier is employed.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Segoe UI" panose="020B0502040204020203" charset="0"/>
              <a:buChar char="O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ADS1298 AFE used as ADC.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Segoe UI" panose="020B0502040204020203" charset="0"/>
              <a:buChar char="O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 Cortex M4 used for DSP processing 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Segoe UI" panose="020B0502040204020203" charset="0"/>
              <a:buChar char="O"/>
            </a:pP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3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8257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US" sz="4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33095" y="1903730"/>
            <a:ext cx="7496175" cy="460375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Sidharth Pancholi and Amit M.</a:t>
            </a:r>
            <a:r>
              <a:rPr lang="en-I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joshi -describe about EMG data acquistion technique in their paper.P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ortable EMG Data Acquisition Module for Upper limb amputees.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Daohui Zhang, Xingang Zhao, Jianda Han, and Yiwen Zhao-A Comparative Study on LDA Based EMG Pattern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Recognition for Anthropomorphic Robotic Hand.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Sumit A.Raurale and Dr. Prashant N.Chatur -Identification of Real-time active hand movements EMG signals for control of Prosthesis.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4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"/>
            <a:ext cx="7467600" cy="916305"/>
          </a:xfrm>
        </p:spPr>
        <p:txBody>
          <a:bodyPr>
            <a:noAutofit/>
          </a:bodyPr>
          <a:lstStyle/>
          <a:p>
            <a:pPr algn="ctr"/>
            <a:r>
              <a:rPr lang="en-IN" alt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</a:t>
            </a:r>
            <a:endParaRPr lang="en-I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consist of three parts.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ADS1298AFE and 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DSP processor.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Adjustable AG-AGCL electrode band for forearm. 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Subjects are performed six activities including five grasping action.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Consider two cases to check maximum clasification accuracy.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two is proposed method.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is stored in ring buffer after digitalization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Classifier uses this for trainig and testing. </a:t>
            </a: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5</a:t>
            </a:r>
            <a:endParaRPr lang="en-I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9845" y="-19050"/>
            <a:ext cx="8544560" cy="1477645"/>
          </a:xfrm>
        </p:spPr>
        <p:txBody>
          <a:bodyPr>
            <a:noAutofit/>
          </a:bodyPr>
          <a:lstStyle/>
          <a:p>
            <a:pPr algn="ctr"/>
            <a:r>
              <a:rPr lang="en-IN" altLang="en-US" sz="4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FOR EMG      CLASIFICATION OF AMPUTEES</a:t>
            </a:r>
            <a:endParaRPr lang="en-IN" altLang="en-US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075930" y="5695315"/>
            <a:ext cx="609600" cy="586740"/>
          </a:xfrm>
        </p:spPr>
        <p:txBody>
          <a:bodyPr/>
          <a:lstStyle/>
          <a:p>
            <a:r>
              <a:rPr lang="en-IN" altLang="en-US">
                <a:solidFill>
                  <a:schemeClr val="tx1"/>
                </a:solidFill>
              </a:rPr>
              <a:t>6</a:t>
            </a:r>
            <a:endParaRPr lang="en-IN" altLang="en-US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ChangeAspect="1"/>
          </p:cNvPicPr>
          <p:nvPr>
            <p:ph sz="quarter" idx="4294967295"/>
          </p:nvPr>
        </p:nvPicPr>
        <p:blipFill>
          <a:blip r:embed="rId1"/>
          <a:stretch>
            <a:fillRect/>
          </a:stretch>
        </p:blipFill>
        <p:spPr>
          <a:xfrm>
            <a:off x="151130" y="2082165"/>
            <a:ext cx="7924800" cy="41998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32093"/>
            <a:ext cx="7467600" cy="1143000"/>
          </a:xfrm>
        </p:spPr>
        <p:txBody>
          <a:bodyPr/>
          <a:p>
            <a:r>
              <a:rPr lang="en-IN" altLang="en-US"/>
              <a:t>             </a:t>
            </a:r>
            <a:r>
              <a:rPr lang="en-IN" altLang="en-US" sz="4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ADC</a:t>
            </a:r>
            <a:endParaRPr lang="en-IN" altLang="en-US" sz="40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/>
        <p:txBody>
          <a:bodyPr/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Full signal condition block on single chip(soc).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Signals amplified and processed.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8-channel low-noise PGA(programable Gain Amplifier).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8-channel high resolution 24bit ADC.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Measure biopotential signals.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Used in EMG,EEG appliction to test internallygenerated signal .</a:t>
            </a:r>
            <a:endParaRPr lang="en-I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8298815" y="5835015"/>
            <a:ext cx="184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7</a:t>
            </a:r>
            <a:endParaRPr lang="en-I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90805"/>
            <a:ext cx="7467600" cy="787400"/>
          </a:xfrm>
        </p:spPr>
        <p:txBody>
          <a:bodyPr/>
          <a:p>
            <a:r>
              <a:rPr lang="en-IN" altLang="en-US"/>
              <a:t>                      </a:t>
            </a:r>
            <a:r>
              <a:rPr lang="en-IN" alt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sz="40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ADS 1298 AFE</a:t>
            </a:r>
            <a:endParaRPr lang="en-IN" altLang="en-US" sz="4000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74445"/>
            <a:ext cx="7467600" cy="5199380"/>
          </a:xfrm>
        </p:spPr>
        <p:txBody>
          <a:bodyPr/>
          <a:p>
            <a:pPr marL="0" indent="0">
              <a:buNone/>
            </a:pP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p>
            <a:r>
              <a:rPr lang="en-IN" altLang="en-US">
                <a:solidFill>
                  <a:schemeClr val="tx1"/>
                </a:solidFill>
              </a:rPr>
              <a:t>8</a:t>
            </a:r>
            <a:endParaRPr lang="en-IN" altLang="en-US">
              <a:solidFill>
                <a:schemeClr val="tx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 flipV="1">
            <a:off x="3724910" y="2835910"/>
            <a:ext cx="33978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endParaRPr lang="en-US"/>
          </a:p>
          <a:p>
            <a:pPr algn="l"/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3302000" y="3106420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endParaRPr lang="en-US"/>
          </a:p>
          <a:p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261610" y="2617470"/>
            <a:ext cx="309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endParaRPr lang="en-US"/>
          </a:p>
          <a:p>
            <a:endParaRPr lang="en-US"/>
          </a:p>
        </p:txBody>
      </p:sp>
      <p:pic>
        <p:nvPicPr>
          <p:cNvPr id="7" name="Picture 6" descr="alt_sbas459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3380" y="1006475"/>
            <a:ext cx="7551420" cy="524891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numdgm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0</TotalTime>
  <Words>6061</Words>
  <Application>WPS Presentation</Application>
  <PresentationFormat>On-screen Show (4:3)</PresentationFormat>
  <Paragraphs>366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6" baseType="lpstr">
      <vt:lpstr>Arial</vt:lpstr>
      <vt:lpstr>SimSun</vt:lpstr>
      <vt:lpstr>Wingdings</vt:lpstr>
      <vt:lpstr>Wingdings</vt:lpstr>
      <vt:lpstr>Wingdings 2</vt:lpstr>
      <vt:lpstr>Times New Roman</vt:lpstr>
      <vt:lpstr>Segoe UI</vt:lpstr>
      <vt:lpstr>Century Schoolbook</vt:lpstr>
      <vt:lpstr>Microsoft YaHei</vt:lpstr>
      <vt:lpstr>Arial Unicode MS</vt:lpstr>
      <vt:lpstr>Calibri</vt:lpstr>
      <vt:lpstr>Oriel</vt:lpstr>
      <vt:lpstr>Electromyography-Based Hand Gesture Recognition System for Upper Limb Amputees</vt:lpstr>
      <vt:lpstr>TABLE OF CONTENTS</vt:lpstr>
      <vt:lpstr> ABSTRACT</vt:lpstr>
      <vt:lpstr>INTRODUCTION</vt:lpstr>
      <vt:lpstr>LITERATURE SURVEY</vt:lpstr>
      <vt:lpstr>WORKING</vt:lpstr>
      <vt:lpstr>SYSTEM FOR EMG      CLASIFICATION OF AMPUTEES</vt:lpstr>
      <vt:lpstr>                      ADC</vt:lpstr>
      <vt:lpstr>                       ADS 1298 AFE</vt:lpstr>
      <vt:lpstr>               DSP PROCESSOR</vt:lpstr>
      <vt:lpstr>                ARM CORTEX M4</vt:lpstr>
      <vt:lpstr> SPECIFICATION OF AFE AND DSP </vt:lpstr>
      <vt:lpstr>   LDA CLASSIFIER ALGORITHM</vt:lpstr>
      <vt:lpstr> </vt:lpstr>
      <vt:lpstr> ADJUSTABLE ARM BAND</vt:lpstr>
      <vt:lpstr>comparison with existing method</vt:lpstr>
      <vt:lpstr>RESULT ANALYSIS</vt:lpstr>
      <vt:lpstr>PowerPoint 演示文稿</vt:lpstr>
      <vt:lpstr>ACTIVITIES PERFORMED BY THE SUBJECT</vt:lpstr>
      <vt:lpstr>APPLICATIONS</vt:lpstr>
      <vt:lpstr>future scope</vt:lpstr>
      <vt:lpstr>CONCLUSION</vt:lpstr>
      <vt:lpstr>REFERENCES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edathil</dc:creator>
  <cp:lastModifiedBy>Dell</cp:lastModifiedBy>
  <cp:revision>182</cp:revision>
  <dcterms:created xsi:type="dcterms:W3CDTF">2018-09-05T00:44:00Z</dcterms:created>
  <dcterms:modified xsi:type="dcterms:W3CDTF">2021-01-03T10:37:45Z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1033-11.2.0.9906</vt:lpwstr>
  </property>
</Properties>
</file>

<file path=docProps/thumbnail.jpeg>
</file>